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1" r:id="rId4"/>
    <p:sldId id="271" r:id="rId5"/>
    <p:sldId id="262" r:id="rId6"/>
    <p:sldId id="272" r:id="rId7"/>
    <p:sldId id="274" r:id="rId8"/>
    <p:sldId id="263" r:id="rId9"/>
    <p:sldId id="277" r:id="rId10"/>
    <p:sldId id="266" r:id="rId11"/>
    <p:sldId id="257" r:id="rId12"/>
    <p:sldId id="273" r:id="rId13"/>
    <p:sldId id="260" r:id="rId14"/>
    <p:sldId id="258" r:id="rId15"/>
    <p:sldId id="259" r:id="rId16"/>
    <p:sldId id="267" r:id="rId17"/>
    <p:sldId id="270" r:id="rId18"/>
    <p:sldId id="268" r:id="rId19"/>
    <p:sldId id="269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60"/>
  </p:normalViewPr>
  <p:slideViewPr>
    <p:cSldViewPr>
      <p:cViewPr varScale="1">
        <p:scale>
          <a:sx n="66" d="100"/>
          <a:sy n="66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15.pn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Office_Word5.docx"/><Relationship Id="rId3" Type="http://schemas.openxmlformats.org/officeDocument/2006/relationships/image" Target="../media/image15.png"/><Relationship Id="rId7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Office_Word3.docx"/><Relationship Id="rId5" Type="http://schemas.openxmlformats.org/officeDocument/2006/relationships/package" Target="../embeddings/_________Microsoft_Office_Word2.docx"/><Relationship Id="rId4" Type="http://schemas.openxmlformats.org/officeDocument/2006/relationships/package" Target="../embeddings/_________Microsoft_Office_Word1.docx"/><Relationship Id="rId9" Type="http://schemas.openxmlformats.org/officeDocument/2006/relationships/package" Target="../embeddings/_________Microsoft_Office_Word6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000372"/>
            <a:ext cx="5143536" cy="32861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Спеціальність: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практичний психолог в закладах освіти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 психологічних та мистецьких дисциплін вищих навчальних закладів І-ІІ рівня акредитації, ЕР № 34634865 від 20 червня 2008 року</a:t>
            </a:r>
          </a:p>
          <a:p>
            <a:pPr algn="l"/>
            <a:endParaRPr lang="uk-UA" dirty="0"/>
          </a:p>
        </p:txBody>
      </p:sp>
      <p:pic>
        <p:nvPicPr>
          <p:cNvPr id="10241" name="Picture 1" descr="D:\фото 20122013\День выдкритих дверей 2013\100_9769.JPG"/>
          <p:cNvPicPr>
            <a:picLocks noChangeAspect="1" noChangeArrowheads="1"/>
          </p:cNvPicPr>
          <p:nvPr/>
        </p:nvPicPr>
        <p:blipFill>
          <a:blip r:embed="rId3" cstate="print">
            <a:lum bright="26000" contrast="21000"/>
          </a:blip>
          <a:srcRect l="25301" t="18072" r="20481" b="21139"/>
          <a:stretch>
            <a:fillRect/>
          </a:stretch>
        </p:blipFill>
        <p:spPr bwMode="auto">
          <a:xfrm>
            <a:off x="214282" y="357166"/>
            <a:ext cx="314327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71868" y="571480"/>
            <a:ext cx="5143536" cy="13542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Федоренко Ольга Ігорівна</a:t>
            </a:r>
          </a:p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16.11.1985 р. н.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504"/>
            <a:ext cx="2428892" cy="239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153" r="20335" b="2391"/>
          <a:stretch>
            <a:fillRect/>
          </a:stretch>
        </p:blipFill>
        <p:spPr bwMode="auto">
          <a:xfrm>
            <a:off x="0" y="-1"/>
            <a:ext cx="9144000" cy="69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79690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Методичні розробки, публікації, проекти, програми</a:t>
            </a:r>
            <a:endParaRPr lang="uk-UA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357297"/>
          <a:ext cx="9144000" cy="477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3222"/>
                <a:gridCol w="2778144"/>
                <a:gridCol w="952507"/>
                <a:gridCol w="3571900"/>
                <a:gridCol w="1238227"/>
              </a:tblGrid>
              <a:tr h="28289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 поширення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Апробація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5813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Гендерна рівність підлітків</a:t>
                      </a:r>
                    </a:p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(публікація)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Стаття у збірнику </a:t>
                      </a:r>
                      <a:r>
                        <a:rPr lang="uk-UA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“Актуальні</a:t>
                      </a:r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проблеми та особливості діяльності психолога в закладах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освіти</a:t>
                      </a:r>
                      <a:r>
                        <a:rPr lang="uk-UA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УДПУ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75200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Консультування депресивних станів у підлітковому віці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(публікація)</a:t>
                      </a:r>
                    </a:p>
                    <a:p>
                      <a:pPr algn="just"/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Стаття у збірнику </a:t>
                      </a:r>
                      <a:r>
                        <a:rPr lang="uk-UA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“Актуальні</a:t>
                      </a:r>
                      <a:r>
                        <a:rPr lang="uk-UA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проблеми та особливості діяльності психолога в закладах</a:t>
                      </a:r>
                      <a:r>
                        <a:rPr lang="uk-UA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освіти</a:t>
                      </a:r>
                      <a:r>
                        <a:rPr lang="uk-UA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uk-UA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УДПУ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75200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лідерів учнівського самоврядування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“Рубікон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– 2013”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Стаття на сайті ліцею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м. Черкаси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2153" r="20335" b="2391"/>
          <a:stretch>
            <a:fillRect/>
          </a:stretch>
        </p:blipFill>
        <p:spPr bwMode="auto">
          <a:xfrm>
            <a:off x="0" y="-1"/>
            <a:ext cx="9144000" cy="69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 в літній оздоровчій молодіжній Школі лідерів</a:t>
            </a: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“РУБІКОН-2013”</a:t>
            </a:r>
            <a:endParaRPr lang="uk-UA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429684" cy="4929222"/>
          </a:xfrm>
          <a:solidFill>
            <a:schemeClr val="accent3">
              <a:lumMod val="5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 3 по 7 червня лідери учнівського самоврядування та їх заступники з </a:t>
            </a:r>
            <a:r>
              <a:rPr lang="en-US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en-US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en-US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en-US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</a:t>
            </a:r>
            <a:r>
              <a:rPr lang="uk-UA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есійно-технічної</a:t>
            </a: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освіти Черкаської області мали можливість навчатись в літній оздоровчій молодіжній Школі лідерів «РУБІКОН», що проходила в м. Черкаси на базі ДНЗ «ЧВПУ імені Короленка». Впродовж п’яти днів діяла така школа, в якій навчали голів учнівського самоврядування секретам успішного лідерства, незалежності, вмінню брати на себе відповідальність, приймати самостійні та командні рішення, вмінню ставити перед собою цілі та способи їх досягнення, входженню в самостійне доросле життя. Учні отримували безцінний досвід взаємодії, створення довірливих стосунків та ефективного виходу з конфліктних ситуацій.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До тренерського складу РУБІКОНУ-2013 увійшли: </a:t>
            </a:r>
            <a:r>
              <a:rPr lang="uk-UA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Ходаковський</a:t>
            </a: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С.І. та </a:t>
            </a:r>
            <a:r>
              <a:rPr lang="uk-UA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Каневська</a:t>
            </a: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Н.М., практичний психолог ДНЗ "</a:t>
            </a:r>
            <a:r>
              <a:rPr lang="uk-UA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Монастирищенський</a:t>
            </a: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професійний ліцей", Федоренко ОІ., практичний психолог ДНЗ "Уманський ПЛ", </a:t>
            </a:r>
            <a:r>
              <a:rPr lang="uk-UA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Хлівнюк</a:t>
            </a: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О.В., практичний психолог ДНЗ "ПТУ № 38 </a:t>
            </a:r>
            <a:r>
              <a:rPr lang="uk-UA" sz="49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м.Жашків</a:t>
            </a:r>
            <a:r>
              <a:rPr lang="uk-UA" sz="4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>
              <a:buNone/>
            </a:pP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153" r="20335" b="2391"/>
          <a:stretch>
            <a:fillRect/>
          </a:stretch>
        </p:blipFill>
        <p:spPr bwMode="auto">
          <a:xfrm>
            <a:off x="0" y="-1"/>
            <a:ext cx="9144000" cy="69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42910" y="785794"/>
            <a:ext cx="7858180" cy="50167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342900" algn="just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основу Програми Школи покладено мотузковий курс, методично розроблений Н.М. </a:t>
            </a:r>
            <a:r>
              <a:rPr lang="uk-UA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Каневською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що передбачав проведення лідер-класів в навчальних аудиторіях і на свіжому повітрі, лідер-практикумів в мальовничих лісових місцевостях на </a:t>
            </a:r>
            <a:r>
              <a:rPr lang="uk-UA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Луначарці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342900" algn="just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Вечірня розважальна програма та майстер-класи організовувалась керівниками тамтешніх гуртківців.</a:t>
            </a:r>
          </a:p>
          <a:p>
            <a:pPr indent="342900" algn="just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Метою лідер-практикумів було позбавлення внутрішнього страху перед невідомим, формування зрілої позиції дорослого, </a:t>
            </a:r>
          </a:p>
          <a:p>
            <a:pPr indent="342900" algn="just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Лідер-практикум передбачав проведення практичних вправ на знайомство, виявлення лідера, </a:t>
            </a:r>
            <a:r>
              <a:rPr lang="uk-UA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взаємопідтримку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позбавлення внутрішніх страхів - «Трикутник», вміння ставити завдання та домагатися результату - «Пряма», вміння працювати в команді - «Вертикальна сітка», «Горизонтальна сітка», подолання страху висоти та визнання сильних сторін особистості «Паралельні». Додатково проводились заняття на полігоні з метою вироблення в учнів сміливості, впевненості, вміння користуватися холодною зброєю.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1" name="Picture 3" descr="D:\рубікон сайт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2381234" cy="1785926"/>
          </a:xfrm>
          <a:prstGeom prst="rect">
            <a:avLst/>
          </a:prstGeom>
          <a:noFill/>
        </p:spPr>
      </p:pic>
      <p:pic>
        <p:nvPicPr>
          <p:cNvPr id="2052" name="Picture 4" descr="D:\рубікон сай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85926"/>
            <a:ext cx="2357454" cy="1768091"/>
          </a:xfrm>
          <a:prstGeom prst="rect">
            <a:avLst/>
          </a:prstGeom>
          <a:noFill/>
        </p:spPr>
      </p:pic>
      <p:pic>
        <p:nvPicPr>
          <p:cNvPr id="2053" name="Picture 5" descr="D:\рубікон сайт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2381235" cy="1785926"/>
          </a:xfrm>
          <a:prstGeom prst="rect">
            <a:avLst/>
          </a:prstGeom>
          <a:noFill/>
        </p:spPr>
      </p:pic>
      <p:pic>
        <p:nvPicPr>
          <p:cNvPr id="2054" name="Picture 6" descr="D:\рубікон сайт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43286"/>
            <a:ext cx="2285984" cy="1714488"/>
          </a:xfrm>
          <a:prstGeom prst="rect">
            <a:avLst/>
          </a:prstGeom>
          <a:noFill/>
        </p:spPr>
      </p:pic>
      <p:pic>
        <p:nvPicPr>
          <p:cNvPr id="2055" name="Picture 7" descr="D:\рубікон сайт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1785926"/>
            <a:ext cx="2286016" cy="1714512"/>
          </a:xfrm>
          <a:prstGeom prst="rect">
            <a:avLst/>
          </a:prstGeom>
          <a:noFill/>
        </p:spPr>
      </p:pic>
      <p:pic>
        <p:nvPicPr>
          <p:cNvPr id="2056" name="Picture 8" descr="D:\рубікон сайт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857552" y="3857628"/>
            <a:ext cx="1857356" cy="2476475"/>
          </a:xfrm>
          <a:prstGeom prst="rect">
            <a:avLst/>
          </a:prstGeom>
          <a:noFill/>
        </p:spPr>
      </p:pic>
      <p:pic>
        <p:nvPicPr>
          <p:cNvPr id="2057" name="Picture 9" descr="D:\рубікон сайт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44164" y="714356"/>
            <a:ext cx="1733528" cy="1300146"/>
          </a:xfrm>
          <a:prstGeom prst="rect">
            <a:avLst/>
          </a:prstGeom>
          <a:noFill/>
        </p:spPr>
      </p:pic>
      <p:pic>
        <p:nvPicPr>
          <p:cNvPr id="2058" name="Picture 10" descr="D:\рубікон сайт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16" y="0"/>
            <a:ext cx="2590784" cy="1943088"/>
          </a:xfrm>
          <a:prstGeom prst="rect">
            <a:avLst/>
          </a:prstGeom>
          <a:noFill/>
        </p:spPr>
      </p:pic>
      <p:pic>
        <p:nvPicPr>
          <p:cNvPr id="2059" name="Picture 11" descr="D:\рубікон сайт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78" y="1678769"/>
            <a:ext cx="2357422" cy="1768067"/>
          </a:xfrm>
          <a:prstGeom prst="rect">
            <a:avLst/>
          </a:prstGeom>
          <a:noFill/>
        </p:spPr>
      </p:pic>
      <p:pic>
        <p:nvPicPr>
          <p:cNvPr id="2060" name="Picture 12" descr="D:\рубікон сайт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785926"/>
            <a:ext cx="2233594" cy="1675196"/>
          </a:xfrm>
          <a:prstGeom prst="rect">
            <a:avLst/>
          </a:prstGeom>
          <a:noFill/>
        </p:spPr>
      </p:pic>
      <p:pic>
        <p:nvPicPr>
          <p:cNvPr id="2061" name="Picture 13" descr="D:\рубікон сайт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62733" y="5072050"/>
            <a:ext cx="2381267" cy="1785950"/>
          </a:xfrm>
          <a:prstGeom prst="rect">
            <a:avLst/>
          </a:prstGeom>
          <a:noFill/>
        </p:spPr>
      </p:pic>
      <p:pic>
        <p:nvPicPr>
          <p:cNvPr id="2062" name="Picture 14" descr="D:\рубікон сайт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3411140"/>
            <a:ext cx="2357454" cy="1768091"/>
          </a:xfrm>
          <a:prstGeom prst="rect">
            <a:avLst/>
          </a:prstGeom>
          <a:noFill/>
        </p:spPr>
      </p:pic>
      <p:pic>
        <p:nvPicPr>
          <p:cNvPr id="2063" name="Picture 15" descr="D:\рубікон сайт\1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2381233" cy="1785925"/>
          </a:xfrm>
          <a:prstGeom prst="rect">
            <a:avLst/>
          </a:prstGeom>
          <a:noFill/>
        </p:spPr>
      </p:pic>
      <p:pic>
        <p:nvPicPr>
          <p:cNvPr id="2064" name="Picture 16" descr="D:\рубікон сайт\1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85984" y="3429000"/>
            <a:ext cx="2286016" cy="1714512"/>
          </a:xfrm>
          <a:prstGeom prst="rect">
            <a:avLst/>
          </a:prstGeom>
          <a:noFill/>
        </p:spPr>
      </p:pic>
      <p:pic>
        <p:nvPicPr>
          <p:cNvPr id="2065" name="Picture 17" descr="D:\рубікон сайт\1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089933"/>
            <a:ext cx="2357422" cy="1768067"/>
          </a:xfrm>
          <a:prstGeom prst="rect">
            <a:avLst/>
          </a:prstGeom>
          <a:noFill/>
        </p:spPr>
      </p:pic>
      <p:pic>
        <p:nvPicPr>
          <p:cNvPr id="2066" name="Picture 18" descr="D:\рубікон сайт\1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86578" y="3357562"/>
            <a:ext cx="2357422" cy="1768067"/>
          </a:xfrm>
          <a:prstGeom prst="rect">
            <a:avLst/>
          </a:prstGeom>
          <a:noFill/>
        </p:spPr>
      </p:pic>
      <p:pic>
        <p:nvPicPr>
          <p:cNvPr id="2067" name="Picture 19" descr="D:\рубікон сайт\18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29124" y="5089909"/>
            <a:ext cx="2357454" cy="1768091"/>
          </a:xfrm>
          <a:prstGeom prst="rect">
            <a:avLst/>
          </a:prstGeom>
          <a:noFill/>
        </p:spPr>
      </p:pic>
      <p:pic>
        <p:nvPicPr>
          <p:cNvPr id="2069" name="Picture 21" descr="D:\рубікон сайт\20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14546" y="5143488"/>
            <a:ext cx="2286016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Відгуки учнів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1357321"/>
          </a:xfrm>
        </p:spPr>
        <p:txBody>
          <a:bodyPr>
            <a:normAutofit fontScale="62500" lnSpcReduction="20000"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 останнього дня перебування в літній Школі лідери віднеслись творчо та створили власні журналістські проекти, які подарували представнику від Департаменту освіти і науки Черкаської області в яких описали враження від перебування в літньому таборі «Рубікон - 2013». Ось деякі з них: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328554" y="2214553"/>
            <a:ext cx="2857520" cy="8572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Мирослава Безрідна,  ДНЗ «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Лисянський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ПАЛ»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3043198" y="2214553"/>
            <a:ext cx="3214710" cy="8572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Бабич Віктор,  ДНЗ «Смілянський ЦППРК» №5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6115032" y="2214553"/>
            <a:ext cx="2643206" cy="8572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Валя Цимбал, </a:t>
            </a:r>
          </a:p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ДНЗ «ЧВПУ» №21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257116" y="4143379"/>
            <a:ext cx="2857520" cy="8572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Афанасьєва Сніжана,  ДНЗ «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Іркліївський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ПЛ»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2971760" y="4143379"/>
            <a:ext cx="2857520" cy="8572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Вікторія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Ляпкало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,  ДНЗ «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Золотоніський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ПЛ»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5829280" y="4143379"/>
            <a:ext cx="2857520" cy="8572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Мар’яна Поліщук, </a:t>
            </a:r>
          </a:p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ДНЗ «Уманський ПАЛ»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828620" y="3143247"/>
          <a:ext cx="1714512" cy="1143008"/>
        </p:xfrm>
        <a:graphic>
          <a:graphicData uri="http://schemas.openxmlformats.org/presentationml/2006/ole">
            <p:oleObj spid="_x0000_s1026" name="Документ" showAsIcon="1" r:id="rId4" imgW="914400" imgH="771480" progId="Word.Document.12">
              <p:embed/>
            </p:oleObj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3400388" y="3143247"/>
          <a:ext cx="1785950" cy="1143008"/>
        </p:xfrm>
        <a:graphic>
          <a:graphicData uri="http://schemas.openxmlformats.org/presentationml/2006/ole">
            <p:oleObj spid="_x0000_s1027" name="Документ" showAsIcon="1" r:id="rId5" imgW="914400" imgH="771480" progId="Word.Document.12">
              <p:embed/>
            </p:oleObj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6329346" y="3214685"/>
          <a:ext cx="1714512" cy="1071570"/>
        </p:xfrm>
        <a:graphic>
          <a:graphicData uri="http://schemas.openxmlformats.org/presentationml/2006/ole">
            <p:oleObj spid="_x0000_s1028" name="Документ" showAsIcon="1" r:id="rId6" imgW="914400" imgH="771480" progId="Word.Document.12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757181" y="5072073"/>
          <a:ext cx="2148593" cy="1214422"/>
        </p:xfrm>
        <a:graphic>
          <a:graphicData uri="http://schemas.openxmlformats.org/presentationml/2006/ole">
            <p:oleObj spid="_x0000_s1030" name="Документ" showAsIcon="1" r:id="rId7" imgW="914400" imgH="771480" progId="Word.Document.12">
              <p:embed/>
            </p:oleObj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3686140" y="5072073"/>
          <a:ext cx="2055176" cy="1214422"/>
        </p:xfrm>
        <a:graphic>
          <a:graphicData uri="http://schemas.openxmlformats.org/presentationml/2006/ole">
            <p:oleObj spid="_x0000_s1031" name="Документ" showAsIcon="1" r:id="rId8" imgW="914400" imgH="771480" progId="Word.Document.12">
              <p:embed/>
            </p:oleObj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6543660" y="5072073"/>
          <a:ext cx="2242010" cy="1214422"/>
        </p:xfrm>
        <a:graphic>
          <a:graphicData uri="http://schemas.openxmlformats.org/presentationml/2006/ole">
            <p:oleObj spid="_x0000_s1032" name="Документ" showAsIcon="1" r:id="rId9" imgW="914400" imgH="77148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2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5214974" cy="6215106"/>
          </a:xfrm>
        </p:spPr>
        <p:txBody>
          <a:bodyPr numCol="2">
            <a:normAutofit fontScale="47500" lnSpcReduction="2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Починаю усе просто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Розповім я про сім’ю,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Яка зветься «Рубіконом»,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Що в Черкасах у ліску.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Ця сім’я живе щасливо,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Дружньо, весело та мило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Творчо, затишно, цікаво,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Геніально й незвичайно.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Кухарі у нас дбайливі,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Дуже гарні й особливі.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 в нас Неля та Сергій,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Ми їх любим дуже,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Вчать нас віри і добру,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Бо самі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співдружжя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Нас готують до життя,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Тренінги проводять,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Знають ключ до майбуття,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Й душу заспокоять.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Леся розуму навчить,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 нам гарно говорить.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нею весело займатись,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Чомусь новому навчатись.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 от Оля це – душа,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підтримка наша,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Може віру в нас вселить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Й перемога наша!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Ми пройшли свій «Рубікон»,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Хоч і було важко,</a:t>
            </a:r>
          </a:p>
          <a:p>
            <a:pPr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Знаєм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це ще не кінець,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Ще нам буде тяжко.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Ми змінились, підросли,</a:t>
            </a:r>
          </a:p>
          <a:p>
            <a:pPr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Маєм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що згадати,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 мотузки всі пройшли,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Й поставлені завдання.</a:t>
            </a:r>
          </a:p>
          <a:p>
            <a:pPr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Будем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довго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памятать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Ми свої уроки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Та ніколи не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забудем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Наші перші кроки.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Школа лідерів для нас –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Стимул та натхнення</a:t>
            </a:r>
          </a:p>
          <a:p>
            <a:pPr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Розвивать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її у нас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Мрія сьогодення!!!</a:t>
            </a:r>
          </a:p>
          <a:p>
            <a:pPr>
              <a:buNone/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Юлія Кравченко,  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ДНЗ «ПТУ №2 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імені Орлова»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5357818" y="285728"/>
            <a:ext cx="3500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З захопленням, величезною радістю та натхненням розповідають учасники цього проекту про години перебування в літньому таборі та діляться враженнями на власно створеній діючій сторінці в мережі Інтернет. Кожен з учасників живе маленькою мрією про те, що колись зустрінуться на наступному «Рубіконі».</a:t>
            </a:r>
          </a:p>
          <a:p>
            <a:pPr algn="just"/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b="3442"/>
          <a:stretch>
            <a:fillRect/>
          </a:stretch>
        </p:blipFill>
        <p:spPr bwMode="auto">
          <a:xfrm>
            <a:off x="5500694" y="3500438"/>
            <a:ext cx="34290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рубікон сайт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5036355"/>
            <a:ext cx="1757308" cy="1317982"/>
          </a:xfrm>
          <a:prstGeom prst="rect">
            <a:avLst/>
          </a:prstGeom>
          <a:noFill/>
        </p:spPr>
      </p:pic>
      <p:pic>
        <p:nvPicPr>
          <p:cNvPr id="7" name="Picture 8" descr="D:\рубікон сайт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671" y="4143380"/>
            <a:ext cx="1660933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6" name="Picture 14" descr="D:\ФОТО 20132014\ДЕНЬ ВЧИТЕЛЯ 2013\DSCN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1928802"/>
            <a:ext cx="1586014" cy="2214578"/>
          </a:xfrm>
          <a:prstGeom prst="rect">
            <a:avLst/>
          </a:prstGeom>
          <a:noFill/>
        </p:spPr>
      </p:pic>
      <p:pic>
        <p:nvPicPr>
          <p:cNvPr id="23554" name="Picture 2" descr="D:\фото 20122013\4545\100_8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214290"/>
            <a:ext cx="2714645" cy="2035984"/>
          </a:xfrm>
          <a:prstGeom prst="rect">
            <a:avLst/>
          </a:prstGeom>
          <a:noFill/>
        </p:spPr>
      </p:pic>
      <p:pic>
        <p:nvPicPr>
          <p:cNvPr id="23555" name="Picture 3" descr="D:\фото 20122013\4545\100_8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3116"/>
            <a:ext cx="2738430" cy="2053823"/>
          </a:xfrm>
          <a:prstGeom prst="rect">
            <a:avLst/>
          </a:prstGeom>
          <a:noFill/>
        </p:spPr>
      </p:pic>
      <p:pic>
        <p:nvPicPr>
          <p:cNvPr id="23560" name="Picture 8" descr="D:\фото 20122013\псих розвантаження\100_9539.JPG"/>
          <p:cNvPicPr>
            <a:picLocks noChangeAspect="1" noChangeArrowheads="1"/>
          </p:cNvPicPr>
          <p:nvPr/>
        </p:nvPicPr>
        <p:blipFill>
          <a:blip r:embed="rId6" cstate="print"/>
          <a:srcRect l="19835"/>
          <a:stretch>
            <a:fillRect/>
          </a:stretch>
        </p:blipFill>
        <p:spPr bwMode="auto">
          <a:xfrm>
            <a:off x="3428991" y="4214818"/>
            <a:ext cx="2596165" cy="2428892"/>
          </a:xfrm>
          <a:prstGeom prst="rect">
            <a:avLst/>
          </a:prstGeom>
          <a:noFill/>
        </p:spPr>
      </p:pic>
      <p:pic>
        <p:nvPicPr>
          <p:cNvPr id="23563" name="Picture 11" descr="D:\фото 20122013\ярмарка 2012\100_78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85728"/>
            <a:ext cx="1553759" cy="2071678"/>
          </a:xfrm>
          <a:prstGeom prst="rect">
            <a:avLst/>
          </a:prstGeom>
          <a:noFill/>
        </p:spPr>
      </p:pic>
      <p:pic>
        <p:nvPicPr>
          <p:cNvPr id="23565" name="Picture 13" descr="D:\ФОТО 20132014\Жашків\DSCN31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14290"/>
            <a:ext cx="2666685" cy="2000240"/>
          </a:xfrm>
          <a:prstGeom prst="rect">
            <a:avLst/>
          </a:prstGeom>
          <a:noFill/>
        </p:spPr>
      </p:pic>
      <p:pic>
        <p:nvPicPr>
          <p:cNvPr id="23567" name="Picture 15" descr="D:\ФОТО 20132014\День інвалідів\DSCN31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0" y="4214818"/>
            <a:ext cx="3238155" cy="2428892"/>
          </a:xfrm>
          <a:prstGeom prst="rect">
            <a:avLst/>
          </a:prstGeom>
          <a:noFill/>
        </p:spPr>
      </p:pic>
      <p:pic>
        <p:nvPicPr>
          <p:cNvPr id="23568" name="Picture 16" descr="D:\ФОТО 20132014\День інвалідів\DSCN31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214818"/>
            <a:ext cx="3238157" cy="2428892"/>
          </a:xfrm>
          <a:prstGeom prst="rect">
            <a:avLst/>
          </a:prstGeom>
          <a:noFill/>
        </p:spPr>
      </p:pic>
      <p:pic>
        <p:nvPicPr>
          <p:cNvPr id="23562" name="Picture 10" descr="D:\фото 20122013\ярмарка 2012\100_7856.JPG"/>
          <p:cNvPicPr>
            <a:picLocks noChangeAspect="1" noChangeArrowheads="1"/>
          </p:cNvPicPr>
          <p:nvPr/>
        </p:nvPicPr>
        <p:blipFill>
          <a:blip r:embed="rId11" cstate="print">
            <a:lum bright="13000" contrast="14000"/>
          </a:blip>
          <a:srcRect/>
          <a:stretch>
            <a:fillRect/>
          </a:stretch>
        </p:blipFill>
        <p:spPr bwMode="auto">
          <a:xfrm>
            <a:off x="3286116" y="1785926"/>
            <a:ext cx="3571900" cy="267892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57224" y="5786454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 у профорієнтаційних заходах, акціях.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6" descr="D:\фото 20122013\математика\100_8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095778" cy="3071834"/>
          </a:xfrm>
          <a:prstGeom prst="rect">
            <a:avLst/>
          </a:prstGeom>
          <a:noFill/>
        </p:spPr>
      </p:pic>
      <p:pic>
        <p:nvPicPr>
          <p:cNvPr id="5" name="Picture 7" descr="D:\фото 20122013\Пантелеэвна виховна\100_8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285728"/>
            <a:ext cx="4143404" cy="3107553"/>
          </a:xfrm>
          <a:prstGeom prst="rect">
            <a:avLst/>
          </a:prstGeom>
          <a:noFill/>
        </p:spPr>
      </p:pic>
      <p:pic>
        <p:nvPicPr>
          <p:cNvPr id="6" name="Picture 9" descr="D:\фото 20122013\садік Назар\100_5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143404" cy="3107553"/>
          </a:xfrm>
          <a:prstGeom prst="rect">
            <a:avLst/>
          </a:prstGeom>
          <a:noFill/>
        </p:spPr>
      </p:pic>
      <p:pic>
        <p:nvPicPr>
          <p:cNvPr id="7" name="Picture 12" descr="D:\ФОТО 20132014\Новий рік 2014\DSCN35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4095316" cy="30718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214290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Проведення виховних </a:t>
            </a: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заходів, бінарних уроків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 descr="D:\ФОТО 20132014\ТРЕНІНГИ 2013\ПРОФОРІЄНТАЦІЯ\DSCN1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3857620" cy="2893542"/>
          </a:xfrm>
          <a:prstGeom prst="rect">
            <a:avLst/>
          </a:prstGeom>
          <a:noFill/>
        </p:spPr>
      </p:pic>
      <p:pic>
        <p:nvPicPr>
          <p:cNvPr id="24582" name="Picture 6" descr="D:\ФОТО 20132014\ТРЕНІНГИ 2013\ПРОФОРІЄНТАЦІЯ\DSCN1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2571736" cy="34285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9" name="Picture 3" descr="D:\ФОТО 20132014\ТРЕНІНГИ 2013\ПРАВА ЛЮДИНИ\ПРОФОРІЄНТАЦІЯ\DSCN1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14290"/>
            <a:ext cx="3571900" cy="2679228"/>
          </a:xfrm>
          <a:prstGeom prst="rect">
            <a:avLst/>
          </a:prstGeom>
          <a:noFill/>
        </p:spPr>
      </p:pic>
      <p:pic>
        <p:nvPicPr>
          <p:cNvPr id="24580" name="Picture 4" descr="D:\ФОТО 20132014\ТРЕНІНГИ 2013\ПРАВА ЛЮДИНИ\ПРОФОРІЄНТАЦІЯ\DSCN18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62" y="500042"/>
            <a:ext cx="3643338" cy="2732812"/>
          </a:xfrm>
          <a:prstGeom prst="rect">
            <a:avLst/>
          </a:prstGeom>
          <a:noFill/>
        </p:spPr>
      </p:pic>
      <p:pic>
        <p:nvPicPr>
          <p:cNvPr id="24581" name="Picture 5" descr="D:\ФОТО 20132014\ТРЕНІНГИ 2013\ПРАВА ЛЮДИНИ\ПРОФОРІЄНТАЦІЯ\DSCN18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3786190"/>
            <a:ext cx="3665514" cy="2749446"/>
          </a:xfrm>
          <a:prstGeom prst="rect">
            <a:avLst/>
          </a:prstGeom>
          <a:noFill/>
        </p:spPr>
      </p:pic>
      <p:pic>
        <p:nvPicPr>
          <p:cNvPr id="24578" name="Picture 2" descr="D:\ФОТО 20132014\ТРЕНІНГИ 2013\ПРАВА ЛЮДИНИ\ПРОФОРІЄНТАЦІЯ\DSCN18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1928802"/>
            <a:ext cx="3523877" cy="264320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929718" cy="2000263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Проведення занять з елементами тренінгу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теми 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Профорієнтація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працевлаштування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D:\ФОТО 20132014\ТРЕНІНГИ 2013\ПРАВА ЛЮДИНИ\DSCN1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4071998" cy="3054344"/>
          </a:xfrm>
          <a:prstGeom prst="rect">
            <a:avLst/>
          </a:prstGeom>
          <a:noFill/>
        </p:spPr>
      </p:pic>
      <p:pic>
        <p:nvPicPr>
          <p:cNvPr id="25603" name="Picture 3" descr="D:\ФОТО 20132014\ТРЕНІНГИ 2013\ПРАВА ЛЮДИНИ\DSCN1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429000"/>
            <a:ext cx="4143372" cy="3107881"/>
          </a:xfrm>
          <a:prstGeom prst="rect">
            <a:avLst/>
          </a:prstGeom>
          <a:noFill/>
        </p:spPr>
      </p:pic>
      <p:pic>
        <p:nvPicPr>
          <p:cNvPr id="25604" name="Picture 4" descr="D:\ФОТО 20132014\ТРЕНІНГИ 2013\ПРАВА ЛЮДИНИ\DSCN1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429000"/>
            <a:ext cx="4191008" cy="3143612"/>
          </a:xfrm>
          <a:prstGeom prst="rect">
            <a:avLst/>
          </a:prstGeom>
          <a:noFill/>
        </p:spPr>
      </p:pic>
      <p:pic>
        <p:nvPicPr>
          <p:cNvPr id="25605" name="Picture 5" descr="D:\ФОТО 20132014\ТРЕНІНГИ 2013\ПРАВА ЛЮДИНИ\DSCN1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8"/>
            <a:ext cx="4000528" cy="3000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214290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Проведення занять з елементами тренінгу </a:t>
            </a:r>
            <a:endParaRPr lang="uk-UA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теми“Права</a:t>
            </a: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людини”</a:t>
            </a:r>
            <a:endParaRPr lang="uk-UA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bright="11000" contrast="15000"/>
          </a:blip>
          <a:srcRect l="7692" r="5594"/>
          <a:stretch>
            <a:fillRect/>
          </a:stretch>
        </p:blipFill>
        <p:spPr bwMode="auto">
          <a:xfrm>
            <a:off x="-606310" y="0"/>
            <a:ext cx="9750310" cy="702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Освіта: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повна вища, 2003-2008 - Уманський державний педагогічний університет імені Павла Тичини</a:t>
            </a:r>
          </a:p>
          <a:p>
            <a:pPr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Стаж педагогічної діяльності: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5 років</a:t>
            </a:r>
          </a:p>
          <a:p>
            <a:pPr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Стаж роботи на посаді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практичного психолога: 3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роки</a:t>
            </a:r>
          </a:p>
          <a:p>
            <a:pPr algn="just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Кваліфікаційна категорія: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спеціаліст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lum bright="11000" contrast="15000"/>
          </a:blip>
          <a:srcRect l="7692" r="5594"/>
          <a:stretch>
            <a:fillRect/>
          </a:stretch>
        </p:blipFill>
        <p:spPr bwMode="auto">
          <a:xfrm>
            <a:off x="-606310" y="0"/>
            <a:ext cx="9750310" cy="702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214290"/>
            <a:ext cx="8429684" cy="62151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Перспективні завдання:</a:t>
            </a: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створення умов для зміцнення фізичного і психічного здоров’я учнів, формування ціннісного ставлення до свого здоров’я та інтересу до здорового способу життя;</a:t>
            </a:r>
            <a:endParaRPr kumimoji="0" lang="uk-U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формування базових життєвих </a:t>
            </a:r>
            <a:r>
              <a:rPr kumimoji="0" lang="uk-UA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компетенцій</a:t>
            </a:r>
            <a:r>
              <a:rPr kumimoji="0" lang="uk-UA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як передумови успішної професійної підготовки кваліфікованого робітника;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підвищення ефективності навчально-виховного процесу засобами практичної психології</a:t>
            </a:r>
            <a:endParaRPr kumimoji="0" lang="uk-UA" sz="32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продовження співпраці з батьками та розвиток тісних партнерських відносин між ліцеєм і сім’єю.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57346"/>
            <a:ext cx="8229600" cy="735811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Життєве кредо: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Не роби ніколи того,чого не знаєш.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Але навчись всьому, що необхідно знати. 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           Піфагор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Професійне кредо:</a:t>
            </a:r>
            <a:r>
              <a:rPr lang="ru-RU" sz="20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“Будьте 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шукачами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дослідниками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   </a:t>
            </a:r>
            <a:b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не буде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вогника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у вас,</a:t>
            </a:r>
            <a:r>
              <a:rPr lang="en-US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вам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запалити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uk-UA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000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Сухомлинський</a:t>
            </a: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 кожному </a:t>
            </a:r>
            <a:r>
              <a:rPr lang="ru-RU" sz="2000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паростку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– дерево.</a:t>
            </a:r>
            <a:br>
              <a:rPr lang="ru-RU" sz="2000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8596" y="214290"/>
            <a:ext cx="8429684" cy="638944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Напрямки роботи: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Підвищення психологічної обізнаності та популяризація досягнень психологічної науки і практики,збереження психологічного здоров’я всіх учасників навчально-виховного процесу (учнів, батьків, педагогічних працівників, адміністрації).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Вивчення та сприяння психологічної адаптації новоприбулих учнів до умов навчання в професійному ліцеї  та усунення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дезадаптивних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факторів.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Робота з учнями із особливими потребами: агресивними, гіперактивними, замкненими тощо та учнями «групи ризику»(такими, що мають проблеми у навчанні, порушенні поведінки, емоційні розлади), схильними до девіантної поведінки, що спрямована на розвиток соціальних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компетенцій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підготовку до самостійного життя.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оціально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психологічний супровід учнів, які мають вади фізичного, психічного, та розумового розвитку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Попередження негативних явищ серед молоді (правопорушень, насильства, торгівлі людьми,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тютюнопаління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наркоманії,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ВІЛ-СНІДу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тощо) та формування ціннісного ставлення до свого здоров’я і здорового способу життя.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Вивчення індивідуальних особливостей учнів з метою надання психологічного супроводу обдарованим.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Підвищення власної психологічної та професійної компетентності, заняття самоосвітою.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2153" r="20335" b="2391"/>
          <a:stretch>
            <a:fillRect/>
          </a:stretch>
        </p:blipFill>
        <p:spPr bwMode="auto">
          <a:xfrm>
            <a:off x="0" y="-1"/>
            <a:ext cx="9144000" cy="69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Методична тема,</a:t>
            </a:r>
            <a:b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над вирішенням якої працюю</a:t>
            </a:r>
            <a:endParaRPr lang="uk-UA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6546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114800"/>
              </a:tblGrid>
              <a:tr h="63235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Методичне завдання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Зміст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10764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Методичне тема навчального закладу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Формування цілісної людини, її професіоналізму, мобільності, ділової активності, </a:t>
                      </a:r>
                      <a:r>
                        <a:rPr lang="uk-UA" sz="18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комунікативності</a:t>
                      </a:r>
                      <a:r>
                        <a:rPr lang="uk-UA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, життєвої позиції і поведінки через використання активних методів навчання.</a:t>
                      </a:r>
                      <a:endParaRPr lang="uk-UA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59219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спеціаліста психологічної служби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Створення оптимальних психолого-педагогічних умов для успішного саморозвитку та соціалізації ліцеїста.</a:t>
                      </a:r>
                      <a:endParaRPr lang="uk-UA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153" r="20335" b="2391"/>
          <a:stretch>
            <a:fillRect/>
          </a:stretch>
        </p:blipFill>
        <p:spPr bwMode="auto">
          <a:xfrm>
            <a:off x="0" y="-1"/>
            <a:ext cx="9144000" cy="69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 в конференціях, семінарах, олімпіадах</a:t>
            </a:r>
            <a:endParaRPr lang="uk-UA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71481"/>
          <a:ext cx="9144000" cy="63522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472"/>
                <a:gridCol w="1555760"/>
                <a:gridCol w="928694"/>
                <a:gridCol w="1643074"/>
                <a:gridCol w="1214446"/>
                <a:gridCol w="3357554"/>
              </a:tblGrid>
              <a:tr h="676522">
                <a:tc>
                  <a:txBody>
                    <a:bodyPr/>
                    <a:lstStyle/>
                    <a:p>
                      <a:r>
                        <a:rPr lang="uk-UA" dirty="0" smtClean="0"/>
                        <a:t>№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Форма участі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Дата 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Місце проведення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Рівень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Тема виступу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361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1.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Слухач, учасник </a:t>
                      </a:r>
                      <a:r>
                        <a:rPr lang="uk-UA" sz="1200" dirty="0" err="1" smtClean="0"/>
                        <a:t>тренінгової</a:t>
                      </a:r>
                      <a:r>
                        <a:rPr lang="uk-UA" sz="1200" dirty="0" smtClean="0"/>
                        <a:t> групи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27.09.2011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ЧОІПОПП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Обласний семінар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Система роботи по соціально-психологічному супроводу діяльності </a:t>
                      </a:r>
                      <a:br>
                        <a:rPr lang="uk-UA" sz="1200" dirty="0" smtClean="0"/>
                      </a:br>
                      <a:r>
                        <a:rPr lang="uk-UA" sz="1200" dirty="0" smtClean="0"/>
                        <a:t>ПТНЗ:</a:t>
                      </a:r>
                      <a:r>
                        <a:rPr lang="uk-UA" sz="1200" baseline="0" dirty="0" smtClean="0"/>
                        <a:t> від планування до оцінки ефективності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222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Слухач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28.11.2012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Освітні діалоги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Психолого-педагогічні</a:t>
                      </a:r>
                      <a:r>
                        <a:rPr lang="uk-UA" sz="1200" baseline="0" dirty="0" smtClean="0"/>
                        <a:t> засоби оптимізації міжособистісних стосунків в освітньому середовищі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9399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3.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Слухач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4.12.12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err="1" smtClean="0"/>
                        <a:t>Чапаєвська</a:t>
                      </a:r>
                      <a:r>
                        <a:rPr lang="uk-UA" sz="1200" baseline="0" dirty="0" smtClean="0"/>
                        <a:t> ЗОШ імені Г.</a:t>
                      </a:r>
                      <a:r>
                        <a:rPr lang="uk-UA" sz="1200" dirty="0" smtClean="0"/>
                        <a:t> П. Берези </a:t>
                      </a:r>
                      <a:r>
                        <a:rPr lang="uk-UA" sz="1200" dirty="0" err="1" smtClean="0"/>
                        <a:t>Золотоніського</a:t>
                      </a:r>
                      <a:r>
                        <a:rPr lang="uk-UA" sz="1200" dirty="0" smtClean="0"/>
                        <a:t> р-ну Черкаської обл.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Інтерактивний театр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Діяльність волонтерських центрів психологічної служби як інноваційна форма превентивної, профілактичної та інформаційно-просвітницької</a:t>
                      </a:r>
                      <a:r>
                        <a:rPr lang="uk-UA" sz="1200" baseline="0" dirty="0" smtClean="0"/>
                        <a:t> роботи з учнівською молоддю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4.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Слухач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28.02.2012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err="1" smtClean="0"/>
                        <a:t>Балаклеївська</a:t>
                      </a:r>
                      <a:r>
                        <a:rPr lang="uk-UA" sz="1200" dirty="0" smtClean="0"/>
                        <a:t> спеціалізована школа І-ІІІ ступенів ім. Євгенії </a:t>
                      </a:r>
                      <a:r>
                        <a:rPr lang="uk-UA" sz="1200" dirty="0" err="1" smtClean="0"/>
                        <a:t>Гуглі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Обласний семінар-практикум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Особливості здійснення соціально-педагогічного супроводу сім’ї в закладах освіти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1486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5.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Слухач, учасник </a:t>
                      </a:r>
                      <a:r>
                        <a:rPr lang="uk-UA" sz="1200" dirty="0" err="1" smtClean="0"/>
                        <a:t>тренінгової</a:t>
                      </a:r>
                      <a:r>
                        <a:rPr lang="uk-UA" sz="1200" dirty="0" smtClean="0"/>
                        <a:t> групи</a:t>
                      </a: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14.03.2012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ДНЗ </a:t>
                      </a:r>
                      <a:r>
                        <a:rPr lang="uk-UA" sz="1200" dirty="0" err="1" smtClean="0"/>
                        <a:t>“Черкаський</a:t>
                      </a:r>
                      <a:r>
                        <a:rPr lang="uk-UA" sz="1200" baseline="0" dirty="0" smtClean="0"/>
                        <a:t> ПАЛ</a:t>
                      </a:r>
                      <a:r>
                        <a:rPr lang="uk-UA" sz="1200" dirty="0" smtClean="0"/>
                        <a:t>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Семінар практикум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для лідерів у/с, формування усвідомленого батьківства та навичок здорового способу життя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79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6.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Слухач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26.03.2012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ЧОІПОПП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Навчальний семінар-тренінг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Використання інтерактивних творчих форм просвітницької та профілактичної</a:t>
                      </a:r>
                      <a:r>
                        <a:rPr lang="uk-UA" sz="1200" baseline="0" dirty="0" smtClean="0"/>
                        <a:t> роботи в проектній діяльності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4404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7.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Слухач, </a:t>
                      </a:r>
                    </a:p>
                    <a:p>
                      <a:r>
                        <a:rPr lang="uk-UA" sz="1200" dirty="0" smtClean="0"/>
                        <a:t>публікація матеріалів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29.03.2012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УДПУ імені</a:t>
                      </a:r>
                      <a:r>
                        <a:rPr lang="uk-UA" sz="1200" baseline="0" dirty="0" smtClean="0"/>
                        <a:t> Павла </a:t>
                      </a:r>
                      <a:r>
                        <a:rPr lang="uk-UA" sz="1200" dirty="0" smtClean="0"/>
                        <a:t>Тичини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Всеукраїнський науково-практичний семінар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200" dirty="0" smtClean="0"/>
                        <a:t>Актуальні проблеми та особливості діяльності психолога в закладах освіти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96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8.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Тренер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Школа колегіум №7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м.Умані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Обласний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ІІ етап Всеукраїнських олімпіад з базових дисциплін в номінації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“Педагогіка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психологія”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.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Сунцова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М. зайняла І місце в області.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lum bright="11000" contrast="15000"/>
          </a:blip>
          <a:srcRect l="7692" r="5594"/>
          <a:stretch>
            <a:fillRect/>
          </a:stretch>
        </p:blipFill>
        <p:spPr bwMode="auto">
          <a:xfrm>
            <a:off x="-606310" y="0"/>
            <a:ext cx="9750310" cy="702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 descr="D:\ПСИХОЛОГІЯ\Семинар Сміла фото\DSCN3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429000"/>
            <a:ext cx="3237424" cy="24288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 descr="D:\фото 20122013\4545\100_8545.JPG"/>
          <p:cNvPicPr>
            <a:picLocks noChangeAspect="1" noChangeArrowheads="1"/>
          </p:cNvPicPr>
          <p:nvPr/>
        </p:nvPicPr>
        <p:blipFill>
          <a:blip r:embed="rId4" cstate="print">
            <a:lum bright="13000" contrast="14000"/>
          </a:blip>
          <a:srcRect/>
          <a:stretch>
            <a:fillRect/>
          </a:stretch>
        </p:blipFill>
        <p:spPr bwMode="auto">
          <a:xfrm>
            <a:off x="5500694" y="428604"/>
            <a:ext cx="3357586" cy="2518190"/>
          </a:xfrm>
          <a:prstGeom prst="rect">
            <a:avLst/>
          </a:prstGeom>
          <a:noFill/>
        </p:spPr>
      </p:pic>
      <p:pic>
        <p:nvPicPr>
          <p:cNvPr id="5" name="Picture 5" descr="D:\фото 20122013\4545\100_8552.JPG"/>
          <p:cNvPicPr>
            <a:picLocks noChangeAspect="1" noChangeArrowheads="1"/>
          </p:cNvPicPr>
          <p:nvPr/>
        </p:nvPicPr>
        <p:blipFill>
          <a:blip r:embed="rId5" cstate="print">
            <a:lum bright="19000" contrast="14000"/>
          </a:blip>
          <a:srcRect/>
          <a:stretch>
            <a:fillRect/>
          </a:stretch>
        </p:blipFill>
        <p:spPr bwMode="auto">
          <a:xfrm>
            <a:off x="-285784" y="500042"/>
            <a:ext cx="3333772" cy="2500329"/>
          </a:xfrm>
          <a:prstGeom prst="rect">
            <a:avLst/>
          </a:prstGeom>
          <a:noFill/>
        </p:spPr>
      </p:pic>
      <p:pic>
        <p:nvPicPr>
          <p:cNvPr id="25602" name="Picture 2" descr="D:\ПСИХОЛОГІЯ\Семинар Сміла фото\DSCN33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6" y="3429000"/>
            <a:ext cx="3121025" cy="2341563"/>
          </a:xfrm>
          <a:prstGeom prst="rect">
            <a:avLst/>
          </a:prstGeom>
          <a:noFill/>
        </p:spPr>
      </p:pic>
      <p:pic>
        <p:nvPicPr>
          <p:cNvPr id="25603" name="Picture 3" descr="D:\ПСИХОЛОГІЯ\Семинар Сміла фото\DSCN34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214290"/>
            <a:ext cx="3332643" cy="2500330"/>
          </a:xfrm>
          <a:prstGeom prst="rect">
            <a:avLst/>
          </a:prstGeom>
          <a:noFill/>
        </p:spPr>
      </p:pic>
      <p:pic>
        <p:nvPicPr>
          <p:cNvPr id="25604" name="Picture 4" descr="D:\ПСИХОЛОГІЯ\Семинар Сміла фото\DSCN34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500306"/>
            <a:ext cx="3143272" cy="2357454"/>
          </a:xfrm>
          <a:prstGeom prst="rect">
            <a:avLst/>
          </a:prstGeom>
          <a:noFill/>
        </p:spPr>
      </p:pic>
      <p:pic>
        <p:nvPicPr>
          <p:cNvPr id="25605" name="Picture 5" descr="D:\ПСИХОЛОГІЯ\Семинар Сміла фото\DSCN3601.JPG"/>
          <p:cNvPicPr>
            <a:picLocks noChangeAspect="1" noChangeArrowheads="1"/>
          </p:cNvPicPr>
          <p:nvPr/>
        </p:nvPicPr>
        <p:blipFill>
          <a:blip r:embed="rId9" cstate="print"/>
          <a:srcRect t="14287" r="11607"/>
          <a:stretch>
            <a:fillRect/>
          </a:stretch>
        </p:blipFill>
        <p:spPr bwMode="auto">
          <a:xfrm>
            <a:off x="2714612" y="4364199"/>
            <a:ext cx="3429024" cy="2493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 l="2153" r="20335" b="2391"/>
          <a:stretch>
            <a:fillRect/>
          </a:stretch>
        </p:blipFill>
        <p:spPr bwMode="auto">
          <a:xfrm>
            <a:off x="0" y="-1"/>
            <a:ext cx="9144000" cy="691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9144000" cy="624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158"/>
                <a:gridCol w="1143008"/>
                <a:gridCol w="4429156"/>
                <a:gridCol w="1928826"/>
                <a:gridCol w="1285852"/>
              </a:tblGrid>
              <a:tr h="29969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№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Назва 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Зміст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Ким виданий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Дата видачі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9163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1.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Сертифікат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Учасник Всеукраїнського науково-практичного семінару </a:t>
                      </a:r>
                      <a:r>
                        <a:rPr lang="uk-UA" sz="1200" dirty="0" err="1" smtClean="0"/>
                        <a:t>“Актуальні</a:t>
                      </a:r>
                      <a:r>
                        <a:rPr lang="uk-UA" sz="1200" dirty="0" smtClean="0"/>
                        <a:t> проблеми та особливості діяльності психолога в закладах</a:t>
                      </a:r>
                      <a:r>
                        <a:rPr lang="uk-UA" sz="1200" baseline="0" dirty="0" smtClean="0"/>
                        <a:t> </a:t>
                      </a:r>
                      <a:r>
                        <a:rPr lang="uk-UA" sz="1200" baseline="0" dirty="0" err="1" smtClean="0"/>
                        <a:t>освіти</a:t>
                      </a:r>
                      <a:r>
                        <a:rPr lang="uk-UA" sz="1200" dirty="0" err="1" smtClean="0"/>
                        <a:t>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Ткачук Л.В. проректор</a:t>
                      </a:r>
                      <a:r>
                        <a:rPr lang="uk-UA" sz="1200" baseline="0" dirty="0" smtClean="0"/>
                        <a:t> з наукової роботи, кафедра психології УДПУ ім. Павла Тичини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29.03.2012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88977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2.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Сертифікат</a:t>
                      </a: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За участь у навчальному тренінгу для координаторів волонтерських центрів психологічної служби закладів освіти та в повному обсязі виконала практичне завдання в рамках впровадження в закладах освіти Черкаської області</a:t>
                      </a:r>
                      <a:r>
                        <a:rPr lang="uk-UA" sz="1200" baseline="0" dirty="0" smtClean="0"/>
                        <a:t> </a:t>
                      </a:r>
                      <a:r>
                        <a:rPr lang="uk-UA" sz="1200" baseline="0" dirty="0" err="1" smtClean="0"/>
                        <a:t>освітньо-профілактичного</a:t>
                      </a:r>
                      <a:r>
                        <a:rPr lang="uk-UA" sz="1200" baseline="0" dirty="0" smtClean="0"/>
                        <a:t> проекту </a:t>
                      </a:r>
                      <a:r>
                        <a:rPr lang="uk-UA" sz="1200" baseline="0" dirty="0" err="1" smtClean="0"/>
                        <a:t>“Правовий</a:t>
                      </a:r>
                      <a:r>
                        <a:rPr lang="uk-UA" sz="1200" baseline="0" dirty="0" smtClean="0"/>
                        <a:t> </a:t>
                      </a:r>
                      <a:r>
                        <a:rPr lang="uk-UA" sz="1200" baseline="0" dirty="0" err="1" smtClean="0"/>
                        <a:t>десант”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Тетяна </a:t>
                      </a:r>
                      <a:r>
                        <a:rPr lang="uk-UA" sz="1200" dirty="0" err="1" smtClean="0"/>
                        <a:t>Войцях</a:t>
                      </a:r>
                      <a:r>
                        <a:rPr lang="uk-UA" sz="1200" dirty="0" smtClean="0"/>
                        <a:t>, тренер керівник проекту, методист ОЦППСР Черкаського</a:t>
                      </a:r>
                      <a:r>
                        <a:rPr lang="uk-UA" sz="1200" baseline="0" dirty="0" smtClean="0"/>
                        <a:t> ОІПОПП</a:t>
                      </a: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Березень-травень</a:t>
                      </a:r>
                      <a:r>
                        <a:rPr lang="uk-UA" sz="1200" baseline="0" dirty="0" smtClean="0"/>
                        <a:t> 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934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3.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Грамота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За результативну підготовку учнів до участі у ІІ етапі Всеукраїнських олімпіад з базових дисциплін в номінації </a:t>
                      </a:r>
                      <a:r>
                        <a:rPr lang="uk-UA" sz="1200" dirty="0" err="1" smtClean="0"/>
                        <a:t>“Педагогіка</a:t>
                      </a:r>
                      <a:r>
                        <a:rPr lang="uk-UA" sz="1200" dirty="0" smtClean="0"/>
                        <a:t> і </a:t>
                      </a:r>
                      <a:r>
                        <a:rPr lang="uk-UA" sz="1200" dirty="0" err="1" smtClean="0"/>
                        <a:t>психологія”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Рибак В.О. директор ДНЗ</a:t>
                      </a:r>
                      <a:r>
                        <a:rPr lang="uk-UA" sz="1200" baseline="0" dirty="0" smtClean="0"/>
                        <a:t> </a:t>
                      </a:r>
                      <a:r>
                        <a:rPr lang="uk-UA" sz="1200" baseline="0" dirty="0" err="1" smtClean="0"/>
                        <a:t>“Уманський</a:t>
                      </a:r>
                      <a:r>
                        <a:rPr lang="uk-UA" sz="1200" baseline="0" dirty="0" smtClean="0"/>
                        <a:t> ПЛ”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25.05.2012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88977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4.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Подяка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За професійність</a:t>
                      </a:r>
                      <a:r>
                        <a:rPr lang="uk-UA" sz="1200" baseline="0" dirty="0" smtClean="0"/>
                        <a:t> у попередженні негативних явищ в освітньому середовищі, формуванні активної соціальної позиції учнів та особистісний творчий внесок у розвиток учнівського волонтерського руху в рамках </a:t>
                      </a:r>
                      <a:r>
                        <a:rPr lang="uk-UA" sz="1200" baseline="0" dirty="0" err="1" smtClean="0"/>
                        <a:t>освітньо-профілактичного</a:t>
                      </a:r>
                      <a:r>
                        <a:rPr lang="uk-UA" sz="1200" baseline="0" dirty="0" smtClean="0"/>
                        <a:t> проекту </a:t>
                      </a:r>
                      <a:r>
                        <a:rPr lang="uk-UA" sz="1200" baseline="0" dirty="0" err="1" smtClean="0"/>
                        <a:t>“Правовий</a:t>
                      </a:r>
                      <a:r>
                        <a:rPr lang="uk-UA" sz="1200" baseline="0" dirty="0" smtClean="0"/>
                        <a:t> </a:t>
                      </a:r>
                      <a:r>
                        <a:rPr lang="uk-UA" sz="1200" baseline="0" dirty="0" err="1" smtClean="0"/>
                        <a:t>десант”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Тетяна </a:t>
                      </a:r>
                      <a:r>
                        <a:rPr lang="uk-UA" sz="1200" dirty="0" err="1" smtClean="0"/>
                        <a:t>Войцях</a:t>
                      </a:r>
                      <a:r>
                        <a:rPr lang="uk-UA" sz="1200" dirty="0" smtClean="0"/>
                        <a:t>, тренер координатор проекту, методист ОЦППСР Черкаського</a:t>
                      </a:r>
                      <a:r>
                        <a:rPr lang="uk-UA" sz="1200" baseline="0" dirty="0" smtClean="0"/>
                        <a:t> ОІПОПП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4.12.</a:t>
                      </a:r>
                      <a:r>
                        <a:rPr lang="uk-UA" sz="1200" baseline="0" dirty="0" smtClean="0"/>
                        <a:t>2012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9163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5.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/>
                        <a:t>Сертифікат</a:t>
                      </a: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Прослухала </a:t>
                      </a:r>
                      <a:r>
                        <a:rPr lang="uk-UA" sz="1200" dirty="0" err="1" smtClean="0"/>
                        <a:t>тренінговий</a:t>
                      </a:r>
                      <a:r>
                        <a:rPr lang="uk-UA" sz="1200" dirty="0" smtClean="0"/>
                        <a:t> курс для працівників соціальної сфери </a:t>
                      </a:r>
                      <a:r>
                        <a:rPr lang="uk-UA" sz="1200" dirty="0" err="1" smtClean="0"/>
                        <a:t>“Підготовка</a:t>
                      </a:r>
                      <a:r>
                        <a:rPr lang="uk-UA" sz="1200" dirty="0" smtClean="0"/>
                        <a:t> молоді з вразливих груп до самостійного </a:t>
                      </a:r>
                      <a:r>
                        <a:rPr lang="uk-UA" sz="1200" dirty="0" err="1" smtClean="0"/>
                        <a:t>життя”</a:t>
                      </a:r>
                      <a:r>
                        <a:rPr lang="uk-UA" sz="1200" dirty="0" smtClean="0"/>
                        <a:t> в рамках проекту </a:t>
                      </a:r>
                      <a:r>
                        <a:rPr lang="uk-UA" sz="1200" dirty="0" err="1" smtClean="0"/>
                        <a:t>“Соціальне</a:t>
                      </a:r>
                      <a:r>
                        <a:rPr lang="uk-UA" sz="1200" dirty="0" smtClean="0"/>
                        <a:t> включення вразливої молоді шляхом покращення якості </a:t>
                      </a:r>
                      <a:r>
                        <a:rPr lang="uk-UA" sz="1200" dirty="0" err="1" smtClean="0"/>
                        <a:t>освіти”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Віктор Лях</a:t>
                      </a:r>
                      <a:r>
                        <a:rPr lang="uk-UA" sz="1200" baseline="0" dirty="0" smtClean="0"/>
                        <a:t> – П</a:t>
                      </a:r>
                      <a:r>
                        <a:rPr lang="uk-UA" sz="1200" dirty="0" smtClean="0"/>
                        <a:t>резидент Фонду Східна Європа</a:t>
                      </a: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Березень-травень 2013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9163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6.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Подяка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За підтримку молодіжних ініціатив та допомогу в організації навчання в обласній оздоровчій літній Школі лідерів учнівського самоврядування професійно-технічних навчальних закладів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Гаврилюк Г.М. – Директор Департаменту освіти і науки</a:t>
                      </a:r>
                      <a:r>
                        <a:rPr lang="uk-UA" sz="1200" baseline="0" dirty="0" smtClean="0"/>
                        <a:t> обласної державної адміністрації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7.06.2013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9163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Сертифікат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Про успішне навчання 64-годинного курсу за програмою </a:t>
                      </a:r>
                      <a:r>
                        <a:rPr lang="en-US" sz="1200" dirty="0" smtClean="0"/>
                        <a:t>Intel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uk-UA" sz="1200" dirty="0" err="1" smtClean="0"/>
                        <a:t>“Навчання</a:t>
                      </a:r>
                      <a:r>
                        <a:rPr lang="uk-UA" sz="1200" dirty="0" smtClean="0"/>
                        <a:t> для </a:t>
                      </a:r>
                      <a:r>
                        <a:rPr lang="uk-UA" sz="1200" dirty="0" err="1" smtClean="0"/>
                        <a:t>майбутнього”</a:t>
                      </a:r>
                      <a:r>
                        <a:rPr lang="en-US" sz="1200" dirty="0" smtClean="0"/>
                        <a:t> </a:t>
                      </a:r>
                      <a:r>
                        <a:rPr lang="uk-UA" sz="1200" dirty="0" smtClean="0"/>
                        <a:t>з використанням  інформаційно-комунікативних</a:t>
                      </a:r>
                      <a:r>
                        <a:rPr lang="uk-UA" sz="1200" baseline="0" dirty="0" smtClean="0"/>
                        <a:t> технологій при викладанні навчальних предметів відповідно до Державного стандарту освіти України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Проценко</a:t>
                      </a:r>
                      <a:r>
                        <a:rPr lang="uk-UA" sz="1200" baseline="0" dirty="0" smtClean="0"/>
                        <a:t> Н.Д. – Директор ЧОНМЦ ПТО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25.03.2013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596" y="0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Документи, отримані за період роботи практичним психологом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86834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Мої нагороди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G:\DCIM\100NIKON\DSCN4301.JPG"/>
          <p:cNvPicPr>
            <a:picLocks noChangeAspect="1" noChangeArrowheads="1"/>
          </p:cNvPicPr>
          <p:nvPr/>
        </p:nvPicPr>
        <p:blipFill>
          <a:blip r:embed="rId3" cstate="print"/>
          <a:srcRect l="10632" t="17543" r="10826" b="5302"/>
          <a:stretch>
            <a:fillRect/>
          </a:stretch>
        </p:blipFill>
        <p:spPr bwMode="auto">
          <a:xfrm>
            <a:off x="6120873" y="1071546"/>
            <a:ext cx="3023127" cy="222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G:\DCIM\100NIKON\DSCN4294.JPG"/>
          <p:cNvPicPr>
            <a:picLocks noChangeAspect="1" noChangeArrowheads="1"/>
          </p:cNvPicPr>
          <p:nvPr/>
        </p:nvPicPr>
        <p:blipFill>
          <a:blip r:embed="rId4" cstate="print"/>
          <a:srcRect l="6499" t="9276" r="4625" b="9435"/>
          <a:stretch>
            <a:fillRect/>
          </a:stretch>
        </p:blipFill>
        <p:spPr bwMode="auto">
          <a:xfrm rot="5400000">
            <a:off x="5587084" y="3271172"/>
            <a:ext cx="4000528" cy="274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G:\DCIM\100NIKON\DSCN4296.JPG"/>
          <p:cNvPicPr>
            <a:picLocks noChangeAspect="1" noChangeArrowheads="1"/>
          </p:cNvPicPr>
          <p:nvPr/>
        </p:nvPicPr>
        <p:blipFill>
          <a:blip r:embed="rId5" cstate="print"/>
          <a:srcRect l="4432" t="5143" r="4625" b="9435"/>
          <a:stretch>
            <a:fillRect/>
          </a:stretch>
        </p:blipFill>
        <p:spPr bwMode="auto">
          <a:xfrm rot="5400000">
            <a:off x="3126192" y="1802974"/>
            <a:ext cx="3500462" cy="246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G:\DCIM\100NIKON\DSCN4298.JPG"/>
          <p:cNvPicPr>
            <a:picLocks noChangeAspect="1" noChangeArrowheads="1"/>
          </p:cNvPicPr>
          <p:nvPr/>
        </p:nvPicPr>
        <p:blipFill>
          <a:blip r:embed="rId6" cstate="print"/>
          <a:srcRect l="4432" t="5143" r="4625" b="9435"/>
          <a:stretch>
            <a:fillRect/>
          </a:stretch>
        </p:blipFill>
        <p:spPr bwMode="auto">
          <a:xfrm>
            <a:off x="0" y="1071546"/>
            <a:ext cx="3500462" cy="246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G:\DCIM\100NIKON\DSCN4297.JPG"/>
          <p:cNvPicPr>
            <a:picLocks noChangeAspect="1" noChangeArrowheads="1"/>
          </p:cNvPicPr>
          <p:nvPr/>
        </p:nvPicPr>
        <p:blipFill>
          <a:blip r:embed="rId7" cstate="print"/>
          <a:srcRect l="4432" t="9276" r="5658" b="5302"/>
          <a:stretch>
            <a:fillRect/>
          </a:stretch>
        </p:blipFill>
        <p:spPr bwMode="auto">
          <a:xfrm>
            <a:off x="285720" y="2643182"/>
            <a:ext cx="3460684" cy="246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G:\DCIM\100NIKON\DSCN4300.JPG"/>
          <p:cNvPicPr>
            <a:picLocks noChangeAspect="1" noChangeArrowheads="1"/>
          </p:cNvPicPr>
          <p:nvPr/>
        </p:nvPicPr>
        <p:blipFill>
          <a:blip r:embed="rId8" cstate="print"/>
          <a:srcRect l="14766" t="13410" r="8759" b="14946"/>
          <a:stretch>
            <a:fillRect/>
          </a:stretch>
        </p:blipFill>
        <p:spPr bwMode="auto">
          <a:xfrm>
            <a:off x="928662" y="4071942"/>
            <a:ext cx="335483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G:\DCIM\100NIKON\DSCN4295.JPG"/>
          <p:cNvPicPr>
            <a:picLocks noChangeAspect="1" noChangeArrowheads="1"/>
          </p:cNvPicPr>
          <p:nvPr/>
        </p:nvPicPr>
        <p:blipFill>
          <a:blip r:embed="rId9" cstate="print"/>
          <a:srcRect l="9599" t="10654" r="5658" b="8057"/>
          <a:stretch>
            <a:fillRect/>
          </a:stretch>
        </p:blipFill>
        <p:spPr bwMode="auto">
          <a:xfrm rot="5400000">
            <a:off x="3471611" y="4053652"/>
            <a:ext cx="3261795" cy="234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1615</Words>
  <PresentationFormat>Экран (4:3)</PresentationFormat>
  <Paragraphs>221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Документ</vt:lpstr>
      <vt:lpstr>Слайд 1</vt:lpstr>
      <vt:lpstr>Слайд 2</vt:lpstr>
      <vt:lpstr>    Життєве кредо:  Не роби ніколи того,чого не знаєш.  Але навчись всьому, що необхідно знати.                                        Піфагор  Професійне кредо:  “Будьте  самі шукачами,  дослідниками.    Якщо не буде вогника у вас,  вам ніколи не запалити його в інших.”                   В. Сухомлинський                                         В кожному паростку – дерево.  </vt:lpstr>
      <vt:lpstr>Слайд 4</vt:lpstr>
      <vt:lpstr>Методична тема,  над вирішенням якої працюю</vt:lpstr>
      <vt:lpstr>Участь в конференціях, семінарах, олімпіадах</vt:lpstr>
      <vt:lpstr>Слайд 7</vt:lpstr>
      <vt:lpstr>Слайд 8</vt:lpstr>
      <vt:lpstr>Мої нагороди</vt:lpstr>
      <vt:lpstr>Методичні розробки, публікації, проекти, програми</vt:lpstr>
      <vt:lpstr>Участь в літній оздоровчій молодіжній Школі лідерів“РУБІКОН-2013”</vt:lpstr>
      <vt:lpstr>Слайд 12</vt:lpstr>
      <vt:lpstr>Слайд 13</vt:lpstr>
      <vt:lpstr>Відгуки учнів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УПЛ</dc:creator>
  <cp:lastModifiedBy>УПЛ</cp:lastModifiedBy>
  <cp:revision>81</cp:revision>
  <dcterms:created xsi:type="dcterms:W3CDTF">2014-02-24T06:20:23Z</dcterms:created>
  <dcterms:modified xsi:type="dcterms:W3CDTF">2014-03-20T14:16:08Z</dcterms:modified>
</cp:coreProperties>
</file>